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C89D13-E850-451B-940E-0CE41589D8DB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F6CA0-B8B8-4CB3-BBD2-0393951B4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257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0914" indent="-281121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4483" indent="-224897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4277" indent="-224897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24070" indent="-224897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3863" indent="-2248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23657" indent="-2248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73450" indent="-2248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23244" indent="-2248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8935707-7F0A-435D-8F23-BA7B09387CC8}" type="slidenum">
              <a:rPr lang="en-IN" smtClean="0">
                <a:solidFill>
                  <a:srgbClr val="000000"/>
                </a:solidFill>
              </a:rPr>
              <a:pPr/>
              <a:t>1</a:t>
            </a:fld>
            <a:endParaRPr lang="en-IN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484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8" name="Picture 9" descr="adv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3200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52400" y="6705600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140" name="Rectangle 40"/>
          <p:cNvSpPr>
            <a:spLocks noChangeArrowheads="1"/>
          </p:cNvSpPr>
          <p:nvPr/>
        </p:nvSpPr>
        <p:spPr bwMode="auto">
          <a:xfrm>
            <a:off x="3205163" y="762000"/>
            <a:ext cx="5786437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eaLnBrk="1" hangingPunct="1"/>
            <a:r>
              <a:rPr lang="en-US" sz="1200" b="1" dirty="0">
                <a:solidFill>
                  <a:srgbClr val="0033CC"/>
                </a:solidFill>
                <a:latin typeface="Calibri" pitchFamily="34" charset="0"/>
              </a:rPr>
              <a:t>IDEA </a:t>
            </a:r>
            <a:r>
              <a:rPr lang="en-US" sz="1100" dirty="0">
                <a:solidFill>
                  <a:srgbClr val="000000"/>
                </a:solidFill>
                <a:latin typeface="Calibri" pitchFamily="34" charset="0"/>
              </a:rPr>
              <a:t>:- Fixture design needs to change by considering rigid resting 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1141" name="Rectangle 2"/>
          <p:cNvSpPr>
            <a:spLocks noChangeArrowheads="1"/>
          </p:cNvSpPr>
          <p:nvPr/>
        </p:nvSpPr>
        <p:spPr bwMode="auto">
          <a:xfrm>
            <a:off x="158750" y="152400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1142" name="Rectangle 3"/>
          <p:cNvSpPr>
            <a:spLocks noChangeArrowheads="1"/>
          </p:cNvSpPr>
          <p:nvPr/>
        </p:nvSpPr>
        <p:spPr bwMode="auto">
          <a:xfrm>
            <a:off x="158750" y="152400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6550" y="1524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/>
                <a:cs typeface="Arial" panose="020B0604020202020204" pitchFamily="34" charset="0"/>
              </a:rPr>
              <a:t>TPM CIRCLE NO :- </a:t>
            </a:r>
            <a:r>
              <a:rPr lang="en-US" sz="105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3</a:t>
            </a:r>
            <a:endParaRPr lang="en-US" sz="1050" b="1" dirty="0">
              <a:solidFill>
                <a:srgbClr val="0033CC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6550" y="3048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/>
                <a:cs typeface="Arial" panose="020B0604020202020204" pitchFamily="34" charset="0"/>
              </a:rPr>
              <a:t>TPM CIRCLE NAME : P15 TEAM </a:t>
            </a:r>
            <a:endParaRPr lang="en-US" sz="1050" b="1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6550" y="4572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/>
                <a:cs typeface="Arial" panose="020B0604020202020204" pitchFamily="34" charset="0"/>
              </a:rPr>
              <a:t>DEPT :-</a:t>
            </a:r>
            <a:r>
              <a:rPr lang="en-US" sz="1050" dirty="0">
                <a:solidFill>
                  <a:srgbClr val="0033CC"/>
                </a:solidFill>
                <a:latin typeface="Calibri"/>
                <a:cs typeface="Arial" panose="020B0604020202020204" pitchFamily="34" charset="0"/>
              </a:rPr>
              <a:t>  </a:t>
            </a:r>
            <a:r>
              <a:rPr lang="en-US" sz="105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Assembly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8750" y="609600"/>
            <a:ext cx="11430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/>
                <a:cs typeface="Arial" panose="020B0604020202020204" pitchFamily="34" charset="0"/>
              </a:rPr>
              <a:t>CELL :-</a:t>
            </a:r>
            <a:r>
              <a:rPr lang="en-US" sz="105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A394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750" y="609600"/>
            <a:ext cx="19034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/>
                <a:cs typeface="Arial" panose="020B0604020202020204" pitchFamily="34" charset="0"/>
              </a:rPr>
              <a:t>CELL NAME:- </a:t>
            </a:r>
            <a:r>
              <a:rPr lang="en-US" sz="105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Decomp assly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6163" y="152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/>
                <a:cs typeface="Arial" panose="020B0604020202020204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6163" y="304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/>
                <a:cs typeface="Arial" panose="020B0604020202020204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6163" y="457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/>
                <a:cs typeface="Arial" panose="020B0604020202020204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5163" y="609600"/>
            <a:ext cx="3121025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/>
                <a:cs typeface="Arial" panose="020B0604020202020204" pitchFamily="34" charset="0"/>
              </a:rPr>
              <a:t>MACHINE / STAGE  :-  </a:t>
            </a:r>
            <a:r>
              <a:rPr lang="en-US" sz="105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A394Assembly Line </a:t>
            </a: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188" y="609600"/>
            <a:ext cx="26654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/>
                <a:cs typeface="Arial" panose="020B0604020202020204" pitchFamily="34" charset="0"/>
              </a:rPr>
              <a:t>OPERATION  :- </a:t>
            </a:r>
            <a:r>
              <a:rPr lang="en-US" sz="105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Plate pressing stage.</a:t>
            </a:r>
          </a:p>
        </p:txBody>
      </p:sp>
      <p:sp>
        <p:nvSpPr>
          <p:cNvPr id="91153" name="Rectangle 14"/>
          <p:cNvSpPr>
            <a:spLocks noChangeArrowheads="1"/>
          </p:cNvSpPr>
          <p:nvPr/>
        </p:nvSpPr>
        <p:spPr bwMode="auto">
          <a:xfrm>
            <a:off x="48037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sz="1000" b="1">
                <a:solidFill>
                  <a:srgbClr val="000000"/>
                </a:solidFill>
                <a:latin typeface="Calibri" pitchFamily="34" charset="0"/>
              </a:rPr>
              <a:t>KK</a:t>
            </a:r>
          </a:p>
        </p:txBody>
      </p:sp>
      <p:sp>
        <p:nvSpPr>
          <p:cNvPr id="91154" name="Rectangle 15"/>
          <p:cNvSpPr>
            <a:spLocks noChangeArrowheads="1"/>
          </p:cNvSpPr>
          <p:nvPr/>
        </p:nvSpPr>
        <p:spPr bwMode="auto">
          <a:xfrm>
            <a:off x="7240588" y="152400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n-US" sz="16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1155" name="WordArt 16"/>
          <p:cNvSpPr>
            <a:spLocks noChangeArrowheads="1" noChangeShapeType="1" noTextEdit="1"/>
          </p:cNvSpPr>
          <p:nvPr/>
        </p:nvSpPr>
        <p:spPr bwMode="auto">
          <a:xfrm>
            <a:off x="7316788" y="228600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Arial"/>
                <a:cs typeface="Arial"/>
              </a:rPr>
              <a:t>KAIZEN  IDEA SHEET</a:t>
            </a:r>
          </a:p>
        </p:txBody>
      </p:sp>
      <p:sp>
        <p:nvSpPr>
          <p:cNvPr id="91156" name="Rectangle 17"/>
          <p:cNvSpPr>
            <a:spLocks noChangeArrowheads="1"/>
          </p:cNvSpPr>
          <p:nvPr/>
        </p:nvSpPr>
        <p:spPr bwMode="auto">
          <a:xfrm>
            <a:off x="5108575" y="152400"/>
            <a:ext cx="304800" cy="1524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000" b="1">
                <a:solidFill>
                  <a:srgbClr val="000000"/>
                </a:solidFill>
                <a:latin typeface="Calibri" pitchFamily="34" charset="0"/>
              </a:rPr>
              <a:t>QM</a:t>
            </a:r>
          </a:p>
        </p:txBody>
      </p:sp>
      <p:sp>
        <p:nvSpPr>
          <p:cNvPr id="91157" name="Rectangle 18"/>
          <p:cNvSpPr>
            <a:spLocks noChangeArrowheads="1"/>
          </p:cNvSpPr>
          <p:nvPr/>
        </p:nvSpPr>
        <p:spPr bwMode="auto">
          <a:xfrm>
            <a:off x="54133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sz="1000" b="1">
                <a:solidFill>
                  <a:srgbClr val="000000"/>
                </a:solidFill>
                <a:latin typeface="Calibri" pitchFamily="34" charset="0"/>
              </a:rPr>
              <a:t>PM</a:t>
            </a:r>
          </a:p>
        </p:txBody>
      </p:sp>
      <p:sp>
        <p:nvSpPr>
          <p:cNvPr id="91158" name="Rectangle 19"/>
          <p:cNvSpPr>
            <a:spLocks noChangeArrowheads="1"/>
          </p:cNvSpPr>
          <p:nvPr/>
        </p:nvSpPr>
        <p:spPr bwMode="auto">
          <a:xfrm>
            <a:off x="5718175" y="1524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sz="1000" b="1">
                <a:solidFill>
                  <a:srgbClr val="000000"/>
                </a:solidFill>
                <a:latin typeface="Calibri" pitchFamily="34" charset="0"/>
              </a:rPr>
              <a:t>JH</a:t>
            </a:r>
          </a:p>
        </p:txBody>
      </p:sp>
      <p:sp>
        <p:nvSpPr>
          <p:cNvPr id="91159" name="Rectangle 20"/>
          <p:cNvSpPr>
            <a:spLocks noChangeArrowheads="1"/>
          </p:cNvSpPr>
          <p:nvPr/>
        </p:nvSpPr>
        <p:spPr bwMode="auto">
          <a:xfrm>
            <a:off x="60213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sz="1000" b="1">
                <a:solidFill>
                  <a:srgbClr val="000000"/>
                </a:solidFill>
                <a:latin typeface="Calibri" pitchFamily="34" charset="0"/>
              </a:rPr>
              <a:t>SHE</a:t>
            </a:r>
          </a:p>
        </p:txBody>
      </p:sp>
      <p:sp>
        <p:nvSpPr>
          <p:cNvPr id="91160" name="Rectangle 21"/>
          <p:cNvSpPr>
            <a:spLocks noChangeArrowheads="1"/>
          </p:cNvSpPr>
          <p:nvPr/>
        </p:nvSpPr>
        <p:spPr bwMode="auto">
          <a:xfrm>
            <a:off x="63261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sz="1000" b="1">
                <a:solidFill>
                  <a:srgbClr val="000000"/>
                </a:solidFill>
                <a:latin typeface="Calibri" pitchFamily="34" charset="0"/>
              </a:rPr>
              <a:t>OT</a:t>
            </a:r>
          </a:p>
        </p:txBody>
      </p:sp>
      <p:sp>
        <p:nvSpPr>
          <p:cNvPr id="91161" name="Rectangle 22"/>
          <p:cNvSpPr>
            <a:spLocks noChangeArrowheads="1"/>
          </p:cNvSpPr>
          <p:nvPr/>
        </p:nvSpPr>
        <p:spPr bwMode="auto">
          <a:xfrm>
            <a:off x="66309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sz="1000" b="1">
                <a:solidFill>
                  <a:srgbClr val="000000"/>
                </a:solidFill>
                <a:latin typeface="Calibri" pitchFamily="34" charset="0"/>
              </a:rPr>
              <a:t>DM</a:t>
            </a:r>
          </a:p>
        </p:txBody>
      </p:sp>
      <p:sp>
        <p:nvSpPr>
          <p:cNvPr id="91162" name="Rectangle 23"/>
          <p:cNvSpPr>
            <a:spLocks noChangeArrowheads="1"/>
          </p:cNvSpPr>
          <p:nvPr/>
        </p:nvSpPr>
        <p:spPr bwMode="auto">
          <a:xfrm>
            <a:off x="69357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sz="1000" b="1">
                <a:solidFill>
                  <a:srgbClr val="000000"/>
                </a:solidFill>
                <a:latin typeface="Calibri" pitchFamily="34" charset="0"/>
              </a:rPr>
              <a:t>E&amp;T</a:t>
            </a:r>
          </a:p>
        </p:txBody>
      </p:sp>
      <p:sp>
        <p:nvSpPr>
          <p:cNvPr id="91163" name="Rectangle 24"/>
          <p:cNvSpPr>
            <a:spLocks noChangeArrowheads="1"/>
          </p:cNvSpPr>
          <p:nvPr/>
        </p:nvSpPr>
        <p:spPr bwMode="auto">
          <a:xfrm>
            <a:off x="48037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endParaRPr lang="en-US" sz="1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1164" name="Rectangle 25"/>
          <p:cNvSpPr>
            <a:spLocks noChangeArrowheads="1"/>
          </p:cNvSpPr>
          <p:nvPr/>
        </p:nvSpPr>
        <p:spPr bwMode="auto">
          <a:xfrm>
            <a:off x="51085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endParaRPr lang="en-US" sz="1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1165" name="Rectangle 26"/>
          <p:cNvSpPr>
            <a:spLocks noChangeArrowheads="1"/>
          </p:cNvSpPr>
          <p:nvPr/>
        </p:nvSpPr>
        <p:spPr bwMode="auto">
          <a:xfrm>
            <a:off x="54133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endParaRPr lang="en-US" sz="1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1166" name="Rectangle 27"/>
          <p:cNvSpPr>
            <a:spLocks noChangeArrowheads="1"/>
          </p:cNvSpPr>
          <p:nvPr/>
        </p:nvSpPr>
        <p:spPr bwMode="auto">
          <a:xfrm>
            <a:off x="5718175" y="3048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endParaRPr lang="en-US" sz="1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1167" name="Rectangle 28"/>
          <p:cNvSpPr>
            <a:spLocks noChangeArrowheads="1"/>
          </p:cNvSpPr>
          <p:nvPr/>
        </p:nvSpPr>
        <p:spPr bwMode="auto">
          <a:xfrm>
            <a:off x="60213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endParaRPr lang="en-US" sz="1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1168" name="Rectangle 29"/>
          <p:cNvSpPr>
            <a:spLocks noChangeArrowheads="1"/>
          </p:cNvSpPr>
          <p:nvPr/>
        </p:nvSpPr>
        <p:spPr bwMode="auto">
          <a:xfrm>
            <a:off x="63261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endParaRPr lang="en-US" sz="1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1169" name="Rectangle 30"/>
          <p:cNvSpPr>
            <a:spLocks noChangeArrowheads="1"/>
          </p:cNvSpPr>
          <p:nvPr/>
        </p:nvSpPr>
        <p:spPr bwMode="auto">
          <a:xfrm>
            <a:off x="66309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endParaRPr lang="en-US" sz="1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1170" name="Rectangle 31"/>
          <p:cNvSpPr>
            <a:spLocks noChangeArrowheads="1"/>
          </p:cNvSpPr>
          <p:nvPr/>
        </p:nvSpPr>
        <p:spPr bwMode="auto">
          <a:xfrm>
            <a:off x="69357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endParaRPr lang="en-US" sz="1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1171" name="Rectangle 32"/>
          <p:cNvSpPr>
            <a:spLocks noChangeArrowheads="1"/>
          </p:cNvSpPr>
          <p:nvPr/>
        </p:nvSpPr>
        <p:spPr bwMode="auto">
          <a:xfrm>
            <a:off x="4803775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sz="1000" b="1">
                <a:solidFill>
                  <a:srgbClr val="000000"/>
                </a:solidFill>
                <a:latin typeface="Calibri" pitchFamily="34" charset="0"/>
              </a:rPr>
              <a:t>P</a:t>
            </a:r>
          </a:p>
        </p:txBody>
      </p:sp>
      <p:sp>
        <p:nvSpPr>
          <p:cNvPr id="91172" name="Rectangle 33"/>
          <p:cNvSpPr>
            <a:spLocks noChangeArrowheads="1"/>
          </p:cNvSpPr>
          <p:nvPr/>
        </p:nvSpPr>
        <p:spPr bwMode="auto">
          <a:xfrm>
            <a:off x="5108575" y="457200"/>
            <a:ext cx="304800" cy="1524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000">
                <a:solidFill>
                  <a:srgbClr val="000000"/>
                </a:solidFill>
                <a:latin typeface="Calibri" pitchFamily="34" charset="0"/>
              </a:rPr>
              <a:t>Q</a:t>
            </a:r>
          </a:p>
        </p:txBody>
      </p:sp>
      <p:sp>
        <p:nvSpPr>
          <p:cNvPr id="91173" name="Rectangle 34"/>
          <p:cNvSpPr>
            <a:spLocks noChangeArrowheads="1"/>
          </p:cNvSpPr>
          <p:nvPr/>
        </p:nvSpPr>
        <p:spPr bwMode="auto">
          <a:xfrm>
            <a:off x="5413375" y="457200"/>
            <a:ext cx="608013" cy="1524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500" b="1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sz="1000" b="1">
                <a:solidFill>
                  <a:srgbClr val="000000"/>
                </a:solidFill>
                <a:latin typeface="Calibri" pitchFamily="34" charset="0"/>
              </a:rPr>
              <a:t>A</a:t>
            </a:r>
            <a:endParaRPr lang="en-US" sz="5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1174" name="Rectangle 35"/>
          <p:cNvSpPr>
            <a:spLocks noChangeArrowheads="1"/>
          </p:cNvSpPr>
          <p:nvPr/>
        </p:nvSpPr>
        <p:spPr bwMode="auto">
          <a:xfrm>
            <a:off x="60213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sz="1000" b="1">
                <a:solidFill>
                  <a:srgbClr val="000000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91175" name="Rectangle 36"/>
          <p:cNvSpPr>
            <a:spLocks noChangeArrowheads="1"/>
          </p:cNvSpPr>
          <p:nvPr/>
        </p:nvSpPr>
        <p:spPr bwMode="auto">
          <a:xfrm>
            <a:off x="63261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sz="1000" b="1">
                <a:solidFill>
                  <a:srgbClr val="000000"/>
                </a:solidFill>
                <a:latin typeface="Calibri" pitchFamily="34" charset="0"/>
              </a:rPr>
              <a:t>D</a:t>
            </a:r>
          </a:p>
        </p:txBody>
      </p:sp>
      <p:sp>
        <p:nvSpPr>
          <p:cNvPr id="91176" name="Rectangle 37"/>
          <p:cNvSpPr>
            <a:spLocks noChangeArrowheads="1"/>
          </p:cNvSpPr>
          <p:nvPr/>
        </p:nvSpPr>
        <p:spPr bwMode="auto">
          <a:xfrm>
            <a:off x="66309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sz="1000" b="1">
                <a:solidFill>
                  <a:srgbClr val="000000"/>
                </a:solidFill>
                <a:latin typeface="Calibri" pitchFamily="34" charset="0"/>
              </a:rPr>
              <a:t>S</a:t>
            </a:r>
          </a:p>
        </p:txBody>
      </p:sp>
      <p:sp>
        <p:nvSpPr>
          <p:cNvPr id="91177" name="Rectangle 38"/>
          <p:cNvSpPr>
            <a:spLocks noChangeArrowheads="1"/>
          </p:cNvSpPr>
          <p:nvPr/>
        </p:nvSpPr>
        <p:spPr bwMode="auto">
          <a:xfrm>
            <a:off x="69357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sz="1000" b="1">
                <a:solidFill>
                  <a:srgbClr val="000000"/>
                </a:solidFill>
                <a:latin typeface="Calibri" pitchFamily="34" charset="0"/>
              </a:rPr>
              <a:t>M</a:t>
            </a:r>
          </a:p>
        </p:txBody>
      </p:sp>
      <p:sp>
        <p:nvSpPr>
          <p:cNvPr id="91178" name="Rectangle 39"/>
          <p:cNvSpPr>
            <a:spLocks noChangeArrowheads="1"/>
          </p:cNvSpPr>
          <p:nvPr/>
        </p:nvSpPr>
        <p:spPr bwMode="auto">
          <a:xfrm>
            <a:off x="158750" y="762000"/>
            <a:ext cx="3046413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sz="1200" b="1">
                <a:solidFill>
                  <a:srgbClr val="0000CC"/>
                </a:solidFill>
                <a:latin typeface="Calibri" pitchFamily="34" charset="0"/>
              </a:rPr>
              <a:t>KAIZEN THEME : </a:t>
            </a:r>
            <a:r>
              <a:rPr lang="en-US" sz="1100">
                <a:solidFill>
                  <a:srgbClr val="000000"/>
                </a:solidFill>
                <a:latin typeface="Calibri" pitchFamily="34" charset="0"/>
              </a:rPr>
              <a:t>To reduce 'Inprocess rejection on A187 plate Bend</a:t>
            </a:r>
            <a:endParaRPr lang="en-US" altLang="en-US" sz="11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1179" name="Rectangle 41"/>
          <p:cNvSpPr>
            <a:spLocks noChangeArrowheads="1"/>
          </p:cNvSpPr>
          <p:nvPr/>
        </p:nvSpPr>
        <p:spPr bwMode="auto">
          <a:xfrm>
            <a:off x="158750" y="1371600"/>
            <a:ext cx="3046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r>
              <a:rPr lang="en-US" sz="1000" b="1">
                <a:solidFill>
                  <a:srgbClr val="0033CC"/>
                </a:solidFill>
                <a:latin typeface="Calibri" pitchFamily="34" charset="0"/>
              </a:rPr>
              <a:t>WIDELY/DEEPLY:-</a:t>
            </a:r>
            <a:endParaRPr lang="en-US" sz="800" b="1">
              <a:solidFill>
                <a:srgbClr val="0033CC"/>
              </a:solidFill>
              <a:latin typeface="Calibri" pitchFamily="34" charset="0"/>
            </a:endParaRPr>
          </a:p>
        </p:txBody>
      </p:sp>
      <p:sp>
        <p:nvSpPr>
          <p:cNvPr id="91180" name="Rectangle 42"/>
          <p:cNvSpPr>
            <a:spLocks noChangeArrowheads="1"/>
          </p:cNvSpPr>
          <p:nvPr/>
        </p:nvSpPr>
        <p:spPr bwMode="auto">
          <a:xfrm>
            <a:off x="158750" y="1600200"/>
            <a:ext cx="3046413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1200" b="1">
                <a:solidFill>
                  <a:srgbClr val="0033CC"/>
                </a:solidFill>
                <a:latin typeface="Calibri" pitchFamily="34" charset="0"/>
              </a:rPr>
              <a:t>PROBLEM / PRESENT STATUS :-</a:t>
            </a:r>
            <a:r>
              <a:rPr lang="en-US" sz="1100">
                <a:solidFill>
                  <a:srgbClr val="000000"/>
                </a:solidFill>
                <a:latin typeface="Calibri" pitchFamily="34" charset="0"/>
              </a:rPr>
              <a:t>Plate bending during pin pressing</a:t>
            </a:r>
          </a:p>
          <a:p>
            <a:pPr eaLnBrk="1" hangingPunct="1"/>
            <a:endParaRPr lang="en-US" sz="1200" b="1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/>
            <a:endParaRPr lang="en-US" sz="1200" b="1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/>
            <a:endParaRPr lang="en-US" sz="1200" b="1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/>
            <a:endParaRPr lang="en-US" altLang="en-US" sz="11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1181" name="Rectangle 43"/>
          <p:cNvSpPr>
            <a:spLocks noChangeArrowheads="1"/>
          </p:cNvSpPr>
          <p:nvPr/>
        </p:nvSpPr>
        <p:spPr bwMode="auto">
          <a:xfrm>
            <a:off x="3205163" y="1143000"/>
            <a:ext cx="3273425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sz="1200" b="1" dirty="0">
                <a:solidFill>
                  <a:srgbClr val="0033CC"/>
                </a:solidFill>
                <a:latin typeface="Calibri" pitchFamily="34" charset="0"/>
              </a:rPr>
              <a:t>COUNTERMEASURE:- </a:t>
            </a:r>
            <a:r>
              <a:rPr lang="en-US" sz="1100" dirty="0">
                <a:solidFill>
                  <a:srgbClr val="000000"/>
                </a:solidFill>
                <a:latin typeface="Calibri" pitchFamily="34" charset="0"/>
              </a:rPr>
              <a:t>Fixture design changed instead of 6mm area of resting increased to cover whole length of component</a:t>
            </a:r>
          </a:p>
          <a:p>
            <a:pPr eaLnBrk="1" hangingPunct="1"/>
            <a:endParaRPr lang="en-US" sz="1200" b="1" dirty="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/>
            <a:endParaRPr lang="en-US" sz="1200" b="1" dirty="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/>
            <a:endParaRPr lang="en-US" sz="1200" b="1" dirty="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/>
            <a:endParaRPr lang="en-US" sz="1200" b="1" dirty="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/>
            <a:endParaRPr lang="en-US" sz="1200" b="1" dirty="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/>
            <a:endParaRPr lang="en-US" sz="1200" b="1" dirty="0">
              <a:solidFill>
                <a:srgbClr val="000000"/>
              </a:solidFill>
              <a:latin typeface="Calibri" pitchFamily="34" charset="0"/>
            </a:endParaRPr>
          </a:p>
          <a:p>
            <a:pPr algn="ctr" eaLnBrk="1" hangingPunct="1"/>
            <a:endParaRPr lang="en-US" sz="1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588" y="11430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/>
                <a:cs typeface="Arial" panose="020B0604020202020204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588" y="12954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/>
                <a:cs typeface="Arial" panose="020B0604020202020204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588" y="14478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/>
                <a:cs typeface="Arial" panose="020B0604020202020204" pitchFamily="34" charset="0"/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588" y="16002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/>
                <a:cs typeface="Arial" panose="020B0604020202020204" pitchFamily="34" charset="0"/>
              </a:rPr>
              <a:t>KAIZEN FINISH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988" y="11430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443 No.</a:t>
            </a: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3988" y="1295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0 No.</a:t>
            </a: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988" y="1447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01.08.2016</a:t>
            </a:r>
            <a:endParaRPr lang="en-US" sz="1050" b="1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988" y="1600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22.08.2016</a:t>
            </a:r>
            <a:endParaRPr lang="en-US" sz="1050" b="1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91190" name="Rectangle 52"/>
          <p:cNvSpPr>
            <a:spLocks noChangeArrowheads="1"/>
          </p:cNvSpPr>
          <p:nvPr/>
        </p:nvSpPr>
        <p:spPr bwMode="auto">
          <a:xfrm>
            <a:off x="6478588" y="1905000"/>
            <a:ext cx="25130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r>
              <a:rPr lang="en-US" sz="1100" b="1">
                <a:solidFill>
                  <a:srgbClr val="0033CC"/>
                </a:solidFill>
                <a:latin typeface="Calibri" pitchFamily="34" charset="0"/>
              </a:rPr>
              <a:t>TEAM MEMBERS :- </a:t>
            </a:r>
          </a:p>
        </p:txBody>
      </p:sp>
      <p:sp>
        <p:nvSpPr>
          <p:cNvPr id="91191" name="Rectangle 55"/>
          <p:cNvSpPr>
            <a:spLocks noChangeArrowheads="1"/>
          </p:cNvSpPr>
          <p:nvPr/>
        </p:nvSpPr>
        <p:spPr bwMode="auto">
          <a:xfrm>
            <a:off x="6478588" y="2362200"/>
            <a:ext cx="25130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r>
              <a:rPr lang="en-US" sz="1100" b="1">
                <a:solidFill>
                  <a:srgbClr val="0033CC"/>
                </a:solidFill>
                <a:latin typeface="Calibri" pitchFamily="34" charset="0"/>
              </a:rPr>
              <a:t>BENEFITS :-</a:t>
            </a:r>
          </a:p>
        </p:txBody>
      </p:sp>
      <p:sp>
        <p:nvSpPr>
          <p:cNvPr id="91192" name="Rectangle 57"/>
          <p:cNvSpPr>
            <a:spLocks noChangeArrowheads="1"/>
          </p:cNvSpPr>
          <p:nvPr/>
        </p:nvSpPr>
        <p:spPr bwMode="auto">
          <a:xfrm>
            <a:off x="6478588" y="2514600"/>
            <a:ext cx="2513012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228600" indent="-228600" eaLnBrk="1" hangingPunct="1">
              <a:buFontTx/>
              <a:buAutoNum type="arabicPeriod"/>
            </a:pPr>
            <a:r>
              <a:rPr lang="en-US" altLang="en-US" sz="1100">
                <a:solidFill>
                  <a:srgbClr val="000000"/>
                </a:solidFill>
                <a:latin typeface="Calibri" pitchFamily="34" charset="0"/>
              </a:rPr>
              <a:t>Prevent Re-occurrence of Customer Complaint.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altLang="en-US" sz="1100">
                <a:solidFill>
                  <a:srgbClr val="000000"/>
                </a:solidFill>
                <a:latin typeface="Calibri" pitchFamily="34" charset="0"/>
              </a:rPr>
              <a:t>Reduce COPQ.</a:t>
            </a:r>
          </a:p>
        </p:txBody>
      </p:sp>
      <p:sp>
        <p:nvSpPr>
          <p:cNvPr id="91193" name="Rectangle 59"/>
          <p:cNvSpPr>
            <a:spLocks noChangeArrowheads="1"/>
          </p:cNvSpPr>
          <p:nvPr/>
        </p:nvSpPr>
        <p:spPr bwMode="auto">
          <a:xfrm>
            <a:off x="158750" y="6475413"/>
            <a:ext cx="3046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eaLnBrk="1" hangingPunct="1"/>
            <a:r>
              <a:rPr lang="en-US" sz="1200" b="1" dirty="0">
                <a:solidFill>
                  <a:srgbClr val="0000CC"/>
                </a:solidFill>
                <a:latin typeface="Calibri" pitchFamily="34" charset="0"/>
              </a:rPr>
              <a:t>MANAGER’S SIGN </a:t>
            </a:r>
            <a:r>
              <a:rPr lang="en-US" sz="1200" b="1" dirty="0" smtClean="0">
                <a:solidFill>
                  <a:srgbClr val="0000CC"/>
                </a:solidFill>
                <a:latin typeface="Calibri" pitchFamily="34" charset="0"/>
              </a:rPr>
              <a:t>:-</a:t>
            </a:r>
            <a:r>
              <a:rPr lang="en-US" sz="1200" b="1" dirty="0" err="1" smtClean="0">
                <a:solidFill>
                  <a:srgbClr val="0000CC"/>
                </a:solidFill>
                <a:latin typeface="Calibri" pitchFamily="34" charset="0"/>
              </a:rPr>
              <a:t>janardan</a:t>
            </a:r>
            <a:r>
              <a:rPr lang="en-US" sz="1200" b="1" dirty="0" smtClean="0">
                <a:solidFill>
                  <a:srgbClr val="0000CC"/>
                </a:solidFill>
                <a:latin typeface="Calibri" pitchFamily="34" charset="0"/>
              </a:rPr>
              <a:t> sate</a:t>
            </a:r>
            <a:endParaRPr lang="en-US" sz="12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1194" name="Rectangle 60"/>
          <p:cNvSpPr>
            <a:spLocks noChangeArrowheads="1"/>
          </p:cNvSpPr>
          <p:nvPr/>
        </p:nvSpPr>
        <p:spPr bwMode="auto">
          <a:xfrm>
            <a:off x="158750" y="6246813"/>
            <a:ext cx="3046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eaLnBrk="1" hangingPunct="1"/>
            <a:r>
              <a:rPr lang="en-US" sz="1200" b="1" dirty="0">
                <a:solidFill>
                  <a:srgbClr val="0000CC"/>
                </a:solidFill>
                <a:latin typeface="Calibri" pitchFamily="34" charset="0"/>
              </a:rPr>
              <a:t>REGISTERED BY </a:t>
            </a:r>
            <a:r>
              <a:rPr lang="en-US" sz="1200" b="1" dirty="0" smtClean="0">
                <a:solidFill>
                  <a:srgbClr val="0000CC"/>
                </a:solidFill>
                <a:latin typeface="Calibri" pitchFamily="34" charset="0"/>
              </a:rPr>
              <a:t>:- </a:t>
            </a:r>
            <a:r>
              <a:rPr lang="en-US" sz="1200" b="1" dirty="0" err="1" smtClean="0">
                <a:solidFill>
                  <a:srgbClr val="0000CC"/>
                </a:solidFill>
                <a:latin typeface="Calibri" pitchFamily="34" charset="0"/>
              </a:rPr>
              <a:t>Samadhan</a:t>
            </a:r>
            <a:r>
              <a:rPr lang="en-US" sz="1200" b="1" dirty="0" smtClean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sz="1200" b="1" dirty="0" err="1" smtClean="0">
                <a:solidFill>
                  <a:srgbClr val="0000CC"/>
                </a:solidFill>
                <a:latin typeface="Calibri" pitchFamily="34" charset="0"/>
              </a:rPr>
              <a:t>bankar</a:t>
            </a:r>
            <a:endParaRPr lang="en-US" sz="12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1195" name="Rectangle 61"/>
          <p:cNvSpPr>
            <a:spLocks noChangeArrowheads="1"/>
          </p:cNvSpPr>
          <p:nvPr/>
        </p:nvSpPr>
        <p:spPr bwMode="auto">
          <a:xfrm>
            <a:off x="158750" y="6018213"/>
            <a:ext cx="3046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eaLnBrk="1" hangingPunct="1"/>
            <a:r>
              <a:rPr lang="en-US" sz="1200" b="1" dirty="0">
                <a:solidFill>
                  <a:srgbClr val="0000CC"/>
                </a:solidFill>
                <a:latin typeface="Calibri" pitchFamily="34" charset="0"/>
              </a:rPr>
              <a:t>REGISTRATION NO. &amp; DATE: </a:t>
            </a:r>
            <a:r>
              <a:rPr lang="en-US" sz="1200" dirty="0" smtClean="0">
                <a:solidFill>
                  <a:srgbClr val="000000"/>
                </a:solidFill>
                <a:latin typeface="Calibri" pitchFamily="34" charset="0"/>
              </a:rPr>
              <a:t>01.08.2016</a:t>
            </a:r>
            <a:endParaRPr lang="en-US" sz="12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1196" name="Rectangle 62"/>
          <p:cNvSpPr>
            <a:spLocks noChangeArrowheads="1"/>
          </p:cNvSpPr>
          <p:nvPr/>
        </p:nvSpPr>
        <p:spPr bwMode="auto">
          <a:xfrm>
            <a:off x="158750" y="3886200"/>
            <a:ext cx="3046413" cy="1751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sz="1200" b="1" dirty="0">
                <a:solidFill>
                  <a:srgbClr val="0000CC"/>
                </a:solidFill>
                <a:latin typeface="Calibri" pitchFamily="34" charset="0"/>
              </a:rPr>
              <a:t>WHY - WHY ANALYSIS :- </a:t>
            </a:r>
          </a:p>
          <a:p>
            <a:pPr eaLnBrk="1" hangingPunct="1"/>
            <a:r>
              <a:rPr lang="en-US" altLang="en-US" sz="1200" b="1" dirty="0">
                <a:solidFill>
                  <a:srgbClr val="0000CC"/>
                </a:solidFill>
                <a:latin typeface="Calibri" pitchFamily="34" charset="0"/>
              </a:rPr>
              <a:t>Why1:  </a:t>
            </a:r>
            <a:r>
              <a:rPr lang="en-US" altLang="en-US" sz="1100" dirty="0">
                <a:solidFill>
                  <a:srgbClr val="000000"/>
                </a:solidFill>
                <a:latin typeface="Calibri" pitchFamily="34" charset="0"/>
              </a:rPr>
              <a:t>Plate bend while pin pressing</a:t>
            </a:r>
          </a:p>
          <a:p>
            <a:pPr eaLnBrk="1" hangingPunct="1"/>
            <a:r>
              <a:rPr lang="en-US" altLang="en-US" sz="1200" b="1" dirty="0">
                <a:solidFill>
                  <a:srgbClr val="0000CC"/>
                </a:solidFill>
                <a:latin typeface="Calibri" pitchFamily="34" charset="0"/>
              </a:rPr>
              <a:t>Why 2: </a:t>
            </a:r>
            <a:r>
              <a:rPr lang="en-US" altLang="en-US" sz="1100" dirty="0">
                <a:solidFill>
                  <a:srgbClr val="000000"/>
                </a:solidFill>
                <a:latin typeface="Calibri" pitchFamily="34" charset="0"/>
              </a:rPr>
              <a:t>plate getting tilt while pressing</a:t>
            </a:r>
            <a:endParaRPr lang="en-US" sz="1100" dirty="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/>
            <a:r>
              <a:rPr lang="en-US" altLang="en-US" sz="1200" b="1" dirty="0">
                <a:solidFill>
                  <a:srgbClr val="0000CC"/>
                </a:solidFill>
                <a:latin typeface="Calibri" pitchFamily="34" charset="0"/>
              </a:rPr>
              <a:t>Why 3</a:t>
            </a:r>
            <a:r>
              <a:rPr lang="en-US" altLang="en-US" sz="1100" dirty="0">
                <a:solidFill>
                  <a:srgbClr val="000000"/>
                </a:solidFill>
                <a:latin typeface="Calibri" pitchFamily="34" charset="0"/>
              </a:rPr>
              <a:t>:  Inadequate area for resting</a:t>
            </a:r>
            <a:endParaRPr lang="en-US" sz="1100" dirty="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/>
            <a:r>
              <a:rPr lang="en-US" altLang="en-US" sz="1200" b="1" dirty="0">
                <a:solidFill>
                  <a:srgbClr val="0000CC"/>
                </a:solidFill>
                <a:latin typeface="Calibri" pitchFamily="34" charset="0"/>
              </a:rPr>
              <a:t>Why 4:  </a:t>
            </a:r>
            <a:r>
              <a:rPr lang="en-US" altLang="en-US" sz="1100" dirty="0">
                <a:solidFill>
                  <a:srgbClr val="000000"/>
                </a:solidFill>
                <a:latin typeface="Calibri" pitchFamily="34" charset="0"/>
              </a:rPr>
              <a:t>Wrong fixture design.</a:t>
            </a:r>
            <a:endParaRPr lang="en-US" sz="1100" dirty="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/>
            <a:endParaRPr lang="en-US" sz="11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1197" name="Rectangle 63"/>
          <p:cNvSpPr>
            <a:spLocks noChangeArrowheads="1"/>
          </p:cNvSpPr>
          <p:nvPr/>
        </p:nvSpPr>
        <p:spPr bwMode="auto">
          <a:xfrm>
            <a:off x="3205163" y="3886200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eaLnBrk="1" hangingPunct="1"/>
            <a:r>
              <a:rPr lang="en-US" sz="1100" b="1">
                <a:solidFill>
                  <a:srgbClr val="0000CC"/>
                </a:solidFill>
                <a:latin typeface="Calibri" pitchFamily="34" charset="0"/>
              </a:rPr>
              <a:t>RESULT :-</a:t>
            </a:r>
          </a:p>
          <a:p>
            <a:pPr eaLnBrk="1" hangingPunct="1"/>
            <a:endParaRPr lang="en-US" sz="1100" b="1">
              <a:solidFill>
                <a:srgbClr val="0000CC"/>
              </a:solidFill>
              <a:latin typeface="Calibri" pitchFamily="34" charset="0"/>
            </a:endParaRPr>
          </a:p>
          <a:p>
            <a:pPr eaLnBrk="1" hangingPunct="1"/>
            <a:endParaRPr lang="en-US" sz="1100" b="1">
              <a:solidFill>
                <a:srgbClr val="0000CC"/>
              </a:solidFill>
              <a:latin typeface="Calibri" pitchFamily="34" charset="0"/>
            </a:endParaRPr>
          </a:p>
          <a:p>
            <a:pPr eaLnBrk="1" hangingPunct="1"/>
            <a:endParaRPr lang="en-US" sz="1100" b="1">
              <a:solidFill>
                <a:srgbClr val="0000CC"/>
              </a:solidFill>
              <a:latin typeface="Calibri" pitchFamily="34" charset="0"/>
            </a:endParaRPr>
          </a:p>
          <a:p>
            <a:pPr eaLnBrk="1" hangingPunct="1"/>
            <a:endParaRPr lang="en-US" sz="1100" b="1">
              <a:solidFill>
                <a:srgbClr val="0000CC"/>
              </a:solidFill>
              <a:latin typeface="Calibri" pitchFamily="34" charset="0"/>
            </a:endParaRPr>
          </a:p>
          <a:p>
            <a:pPr eaLnBrk="1" hangingPunct="1"/>
            <a:endParaRPr lang="en-US" sz="1100" b="1">
              <a:solidFill>
                <a:srgbClr val="0000CC"/>
              </a:solidFill>
              <a:latin typeface="Calibri" pitchFamily="34" charset="0"/>
            </a:endParaRPr>
          </a:p>
          <a:p>
            <a:pPr eaLnBrk="1" hangingPunct="1"/>
            <a:endParaRPr lang="en-US" sz="1100" b="1">
              <a:solidFill>
                <a:srgbClr val="0000CC"/>
              </a:solidFill>
              <a:latin typeface="Calibri" pitchFamily="34" charset="0"/>
            </a:endParaRPr>
          </a:p>
          <a:p>
            <a:pPr eaLnBrk="1" hangingPunct="1"/>
            <a:endParaRPr lang="en-US" sz="1100" b="1">
              <a:solidFill>
                <a:srgbClr val="0000CC"/>
              </a:solidFill>
              <a:latin typeface="Calibri" pitchFamily="34" charset="0"/>
            </a:endParaRPr>
          </a:p>
        </p:txBody>
      </p:sp>
      <p:sp>
        <p:nvSpPr>
          <p:cNvPr id="91198" name="Rectangle 85"/>
          <p:cNvSpPr>
            <a:spLocks noChangeArrowheads="1"/>
          </p:cNvSpPr>
          <p:nvPr/>
        </p:nvSpPr>
        <p:spPr bwMode="auto">
          <a:xfrm>
            <a:off x="6478588" y="3276600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sz="1200" b="1">
                <a:solidFill>
                  <a:srgbClr val="0000CC"/>
                </a:solidFill>
                <a:latin typeface="Calibri" pitchFamily="34" charset="0"/>
              </a:rPr>
              <a:t>KAIZEN SUSTENANCE</a:t>
            </a:r>
          </a:p>
        </p:txBody>
      </p:sp>
      <p:sp>
        <p:nvSpPr>
          <p:cNvPr id="91199" name="Rectangle 105"/>
          <p:cNvSpPr>
            <a:spLocks noChangeArrowheads="1"/>
          </p:cNvSpPr>
          <p:nvPr/>
        </p:nvSpPr>
        <p:spPr bwMode="auto">
          <a:xfrm>
            <a:off x="158750" y="152400"/>
            <a:ext cx="8832850" cy="65516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1200" name="Line 83"/>
          <p:cNvSpPr>
            <a:spLocks noChangeShapeType="1"/>
          </p:cNvSpPr>
          <p:nvPr/>
        </p:nvSpPr>
        <p:spPr bwMode="auto">
          <a:xfrm>
            <a:off x="6326188" y="1979613"/>
            <a:ext cx="0" cy="2682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01" name="Rectangle 84"/>
          <p:cNvSpPr>
            <a:spLocks noChangeArrowheads="1"/>
          </p:cNvSpPr>
          <p:nvPr/>
        </p:nvSpPr>
        <p:spPr bwMode="auto">
          <a:xfrm>
            <a:off x="3281363" y="1371600"/>
            <a:ext cx="1841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1202" name="Rectangle 82"/>
          <p:cNvSpPr>
            <a:spLocks noChangeArrowheads="1"/>
          </p:cNvSpPr>
          <p:nvPr/>
        </p:nvSpPr>
        <p:spPr bwMode="auto">
          <a:xfrm>
            <a:off x="158750" y="5637213"/>
            <a:ext cx="297021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1200" b="1" dirty="0">
                <a:solidFill>
                  <a:srgbClr val="FF0000"/>
                </a:solidFill>
                <a:latin typeface="Calibri" pitchFamily="34" charset="0"/>
              </a:rPr>
              <a:t>ROOT CAUSE :- </a:t>
            </a:r>
            <a:r>
              <a:rPr lang="en-US" sz="1100" dirty="0">
                <a:solidFill>
                  <a:srgbClr val="000000"/>
                </a:solidFill>
                <a:latin typeface="Calibri" pitchFamily="34" charset="0"/>
              </a:rPr>
              <a:t>Wrong fixture design</a:t>
            </a:r>
            <a:r>
              <a:rPr lang="en-US" sz="1200" b="1" dirty="0">
                <a:solidFill>
                  <a:srgbClr val="FF0000"/>
                </a:solidFill>
                <a:latin typeface="Calibri" pitchFamily="34" charset="0"/>
              </a:rPr>
              <a:t>.</a:t>
            </a:r>
            <a:endParaRPr lang="en-US" altLang="en-US" sz="12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1203" name="Line 86"/>
          <p:cNvSpPr>
            <a:spLocks noChangeShapeType="1"/>
          </p:cNvSpPr>
          <p:nvPr/>
        </p:nvSpPr>
        <p:spPr bwMode="auto">
          <a:xfrm>
            <a:off x="6326188" y="1905000"/>
            <a:ext cx="0" cy="2730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04" name="Line 87"/>
          <p:cNvSpPr>
            <a:spLocks noChangeShapeType="1"/>
          </p:cNvSpPr>
          <p:nvPr/>
        </p:nvSpPr>
        <p:spPr bwMode="auto">
          <a:xfrm>
            <a:off x="6326188" y="2152650"/>
            <a:ext cx="0" cy="7620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05" name="Rectangle 84"/>
          <p:cNvSpPr>
            <a:spLocks noChangeArrowheads="1"/>
          </p:cNvSpPr>
          <p:nvPr/>
        </p:nvSpPr>
        <p:spPr bwMode="auto">
          <a:xfrm>
            <a:off x="5870575" y="3657600"/>
            <a:ext cx="6080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sz="1200" b="1">
                <a:solidFill>
                  <a:srgbClr val="000000"/>
                </a:solidFill>
                <a:latin typeface="Calibri" pitchFamily="34" charset="0"/>
              </a:rPr>
              <a:t>AFTER</a:t>
            </a:r>
            <a:endParaRPr lang="en-US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1206" name="Rectangle 53"/>
          <p:cNvSpPr>
            <a:spLocks noChangeArrowheads="1"/>
          </p:cNvSpPr>
          <p:nvPr/>
        </p:nvSpPr>
        <p:spPr bwMode="auto">
          <a:xfrm>
            <a:off x="6478588" y="2057400"/>
            <a:ext cx="25130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r>
              <a:rPr lang="en-US" sz="1100" b="1" dirty="0" smtClean="0">
                <a:solidFill>
                  <a:srgbClr val="000000"/>
                </a:solidFill>
                <a:latin typeface="Calibri" pitchFamily="34" charset="0"/>
              </a:rPr>
              <a:t>Samadhan ,</a:t>
            </a:r>
            <a:r>
              <a:rPr lang="en-US" sz="1100" b="1" dirty="0" err="1" smtClean="0">
                <a:solidFill>
                  <a:srgbClr val="000000"/>
                </a:solidFill>
                <a:latin typeface="Calibri" pitchFamily="34" charset="0"/>
              </a:rPr>
              <a:t>nitin</a:t>
            </a:r>
            <a:r>
              <a:rPr lang="en-US" sz="1100" b="1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sz="1100" b="1" dirty="0" smtClean="0">
                <a:solidFill>
                  <a:srgbClr val="000000"/>
                </a:solidFill>
                <a:latin typeface="Calibri" pitchFamily="34" charset="0"/>
              </a:rPr>
              <a:t>,Sandip </a:t>
            </a:r>
            <a:r>
              <a:rPr lang="en-US" sz="1100" b="1" dirty="0">
                <a:solidFill>
                  <a:srgbClr val="000000"/>
                </a:solidFill>
                <a:latin typeface="Calibri" pitchFamily="34" charset="0"/>
              </a:rPr>
              <a:t>Patil</a:t>
            </a:r>
          </a:p>
        </p:txBody>
      </p:sp>
      <p:sp>
        <p:nvSpPr>
          <p:cNvPr id="91207" name="Rectangle 54"/>
          <p:cNvSpPr>
            <a:spLocks noChangeArrowheads="1"/>
          </p:cNvSpPr>
          <p:nvPr/>
        </p:nvSpPr>
        <p:spPr bwMode="auto">
          <a:xfrm>
            <a:off x="6478588" y="2209800"/>
            <a:ext cx="25130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r>
              <a:rPr lang="en-US" sz="1100" b="1">
                <a:solidFill>
                  <a:srgbClr val="000000"/>
                </a:solidFill>
                <a:latin typeface="Calibri" pitchFamily="34" charset="0"/>
              </a:rPr>
              <a:t>Sunil Kinkar Sir</a:t>
            </a:r>
          </a:p>
        </p:txBody>
      </p:sp>
      <p:sp>
        <p:nvSpPr>
          <p:cNvPr id="91208" name="Rectangle 88"/>
          <p:cNvSpPr>
            <a:spLocks noChangeArrowheads="1"/>
          </p:cNvSpPr>
          <p:nvPr/>
        </p:nvSpPr>
        <p:spPr bwMode="auto">
          <a:xfrm>
            <a:off x="6478588" y="3581400"/>
            <a:ext cx="2513012" cy="152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1200" b="1" dirty="0">
                <a:solidFill>
                  <a:srgbClr val="0000CC"/>
                </a:solidFill>
                <a:latin typeface="Calibri" pitchFamily="34" charset="0"/>
              </a:rPr>
              <a:t>WHAT TO DO:  </a:t>
            </a:r>
            <a:r>
              <a:rPr lang="en-US" sz="1100" dirty="0">
                <a:solidFill>
                  <a:srgbClr val="000000"/>
                </a:solidFill>
                <a:latin typeface="Calibri" pitchFamily="34" charset="0"/>
              </a:rPr>
              <a:t>Verification of fixture</a:t>
            </a:r>
          </a:p>
          <a:p>
            <a:pPr eaLnBrk="1" hangingPunct="1"/>
            <a:endParaRPr lang="en-US" sz="1200" b="1" dirty="0">
              <a:solidFill>
                <a:srgbClr val="0000CC"/>
              </a:solidFill>
              <a:latin typeface="Calibri" pitchFamily="34" charset="0"/>
            </a:endParaRPr>
          </a:p>
          <a:p>
            <a:pPr eaLnBrk="1" hangingPunct="1"/>
            <a:r>
              <a:rPr lang="en-US" sz="1200" b="1" dirty="0">
                <a:solidFill>
                  <a:srgbClr val="0000CC"/>
                </a:solidFill>
                <a:latin typeface="Calibri" pitchFamily="34" charset="0"/>
              </a:rPr>
              <a:t>HOW TO DO: </a:t>
            </a:r>
            <a:r>
              <a:rPr lang="en-US" sz="1100" dirty="0">
                <a:solidFill>
                  <a:srgbClr val="000000"/>
                </a:solidFill>
                <a:latin typeface="Calibri" pitchFamily="34" charset="0"/>
              </a:rPr>
              <a:t>Visually</a:t>
            </a:r>
          </a:p>
          <a:p>
            <a:pPr eaLnBrk="1" hangingPunct="1"/>
            <a:endParaRPr lang="en-US" sz="1200" b="1" dirty="0">
              <a:solidFill>
                <a:srgbClr val="0000CC"/>
              </a:solidFill>
              <a:latin typeface="Calibri" pitchFamily="34" charset="0"/>
            </a:endParaRPr>
          </a:p>
          <a:p>
            <a:pPr eaLnBrk="1" hangingPunct="1"/>
            <a:r>
              <a:rPr lang="en-US" sz="1200" b="1" dirty="0">
                <a:solidFill>
                  <a:srgbClr val="0000CC"/>
                </a:solidFill>
                <a:latin typeface="Calibri" pitchFamily="34" charset="0"/>
              </a:rPr>
              <a:t>FREQUENCY : </a:t>
            </a:r>
            <a:r>
              <a:rPr lang="en-US" sz="1100" dirty="0">
                <a:solidFill>
                  <a:srgbClr val="000000"/>
                </a:solidFill>
                <a:latin typeface="Calibri" pitchFamily="34" charset="0"/>
              </a:rPr>
              <a:t>Daily</a:t>
            </a:r>
          </a:p>
        </p:txBody>
      </p:sp>
      <p:sp>
        <p:nvSpPr>
          <p:cNvPr id="91209" name="Rectangle 83"/>
          <p:cNvSpPr>
            <a:spLocks noChangeArrowheads="1"/>
          </p:cNvSpPr>
          <p:nvPr/>
        </p:nvSpPr>
        <p:spPr bwMode="auto">
          <a:xfrm>
            <a:off x="2595563" y="3657600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sz="1200" b="1">
                <a:solidFill>
                  <a:srgbClr val="000000"/>
                </a:solidFill>
                <a:latin typeface="Calibri" pitchFamily="34" charset="0"/>
              </a:rPr>
              <a:t>BEFORE</a:t>
            </a:r>
            <a:endParaRPr lang="en-US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1210" name="TextBox 4"/>
          <p:cNvSpPr txBox="1">
            <a:spLocks noChangeArrowheads="1"/>
          </p:cNvSpPr>
          <p:nvPr/>
        </p:nvSpPr>
        <p:spPr bwMode="auto">
          <a:xfrm>
            <a:off x="1182688" y="234950"/>
            <a:ext cx="4238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b="1">
                <a:solidFill>
                  <a:srgbClr val="000000"/>
                </a:solidFill>
                <a:latin typeface="Calibri" pitchFamily="34" charset="0"/>
              </a:rPr>
              <a:t>P15</a:t>
            </a:r>
            <a:endParaRPr lang="en-US" b="1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91211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18" t="32060" r="23480" b="6107"/>
          <a:stretch>
            <a:fillRect/>
          </a:stretch>
        </p:blipFill>
        <p:spPr bwMode="auto">
          <a:xfrm>
            <a:off x="211138" y="2208213"/>
            <a:ext cx="1909762" cy="167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1212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363" y="2041525"/>
            <a:ext cx="2103437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" name="Rectangle 34"/>
          <p:cNvSpPr>
            <a:spLocks noChangeArrowheads="1"/>
          </p:cNvSpPr>
          <p:nvPr/>
        </p:nvSpPr>
        <p:spPr bwMode="auto">
          <a:xfrm>
            <a:off x="5713413" y="461963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</a:t>
            </a:r>
          </a:p>
        </p:txBody>
      </p:sp>
      <p:sp>
        <p:nvSpPr>
          <p:cNvPr id="2" name="Oval 1"/>
          <p:cNvSpPr/>
          <p:nvPr/>
        </p:nvSpPr>
        <p:spPr>
          <a:xfrm>
            <a:off x="1182688" y="2438400"/>
            <a:ext cx="498475" cy="476250"/>
          </a:xfrm>
          <a:prstGeom prst="ellips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99" name="Oval 98"/>
          <p:cNvSpPr/>
          <p:nvPr/>
        </p:nvSpPr>
        <p:spPr>
          <a:xfrm>
            <a:off x="4195763" y="2590800"/>
            <a:ext cx="760412" cy="685800"/>
          </a:xfrm>
          <a:prstGeom prst="ellipse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0000"/>
              </a:solidFill>
            </a:endParaRPr>
          </a:p>
        </p:txBody>
      </p:sp>
      <p:pic>
        <p:nvPicPr>
          <p:cNvPr id="91216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063" y="4076700"/>
            <a:ext cx="3108325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2" name="Table 1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379305"/>
              </p:ext>
            </p:extLst>
          </p:nvPr>
        </p:nvGraphicFramePr>
        <p:xfrm>
          <a:off x="6575425" y="4953000"/>
          <a:ext cx="2322513" cy="1600211"/>
        </p:xfrm>
        <a:graphic>
          <a:graphicData uri="http://schemas.openxmlformats.org/drawingml/2006/table">
            <a:tbl>
              <a:tblPr firstRow="1" bandRow="1"/>
              <a:tblGrid>
                <a:gridCol w="286711"/>
                <a:gridCol w="432319"/>
                <a:gridCol w="557629"/>
                <a:gridCol w="572706"/>
                <a:gridCol w="473148"/>
              </a:tblGrid>
              <a:tr h="365760"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1" dirty="0" smtClean="0">
                          <a:solidFill>
                            <a:srgbClr val="0000CC"/>
                          </a:solidFill>
                          <a:latin typeface="Calibri" pitchFamily="34" charset="0"/>
                          <a:cs typeface="Calibri" pitchFamily="34" charset="0"/>
                        </a:rPr>
                        <a:t>SCOPE &amp; PLAN FOR HORIZONTAL DEPLOYMENT</a:t>
                      </a:r>
                    </a:p>
                  </a:txBody>
                  <a:tcPr marL="91428" marR="91428" marT="45722" marB="457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14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7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</a:t>
                      </a:r>
                      <a:endParaRPr lang="en-US" sz="7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US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22" marB="457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CELL</a:t>
                      </a:r>
                      <a:endParaRPr lang="en-US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22" marB="457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TDC</a:t>
                      </a:r>
                      <a:endParaRPr lang="en-US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22" marB="457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RESP.</a:t>
                      </a:r>
                      <a:endParaRPr lang="en-US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22" marB="457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</a:t>
                      </a:r>
                      <a:endParaRPr lang="en-US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22" marB="457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1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22" marB="457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22" marB="457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 rt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sz="9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22" marB="457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l" rt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sz="9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22" marB="457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22" marB="457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1800" dirty="0"/>
                    </a:p>
                  </a:txBody>
                  <a:tcPr marL="91428" marR="91428" marT="45722" marB="457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1800" dirty="0"/>
                    </a:p>
                  </a:txBody>
                  <a:tcPr marL="91428" marR="91428" marT="45722" marB="457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22" marB="457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22" marB="457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22" marB="457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124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00" t="48334" r="37778" b="14166"/>
          <a:stretch>
            <a:fillRect/>
          </a:stretch>
        </p:blipFill>
        <p:spPr bwMode="auto">
          <a:xfrm>
            <a:off x="2120900" y="2208213"/>
            <a:ext cx="1084263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578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247</Words>
  <Application>Microsoft Office PowerPoint</Application>
  <PresentationFormat>On-screen Show (4:3)</PresentationFormat>
  <Paragraphs>87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Sachin Kadnar</dc:creator>
  <cp:lastModifiedBy>Sachin Kadnar</cp:lastModifiedBy>
  <cp:revision>1</cp:revision>
  <dcterms:created xsi:type="dcterms:W3CDTF">2006-08-16T00:00:00Z</dcterms:created>
  <dcterms:modified xsi:type="dcterms:W3CDTF">2016-10-24T04:00:02Z</dcterms:modified>
</cp:coreProperties>
</file>